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1" r:id="rId4"/>
    <p:sldId id="262" r:id="rId5"/>
    <p:sldId id="263" r:id="rId6"/>
    <p:sldId id="267" r:id="rId7"/>
    <p:sldId id="268" r:id="rId8"/>
    <p:sldId id="269" r:id="rId9"/>
    <p:sldId id="270" r:id="rId10"/>
    <p:sldId id="265" r:id="rId11"/>
    <p:sldId id="266" r:id="rId12"/>
    <p:sldId id="259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32"/>
    <a:srgbClr val="DDA4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1494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22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043A0-DCCA-DA5F-8D7D-88A11AE9D1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77F67E-AFF4-0160-F3EC-B12DC50CEC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78739F-5C5C-392F-3CDA-BDD9B7F6D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D53C92-1091-8F1F-9BE3-BBD129F62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32BB4B-0CCD-FCCF-4138-D2155BF6A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312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2709D3-1217-7F38-161F-EBEC8B23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2869C8B-C435-07B5-A8D5-930596FC2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740396-8D55-C922-80BC-4FC548AA2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C6B567-0F6E-20E8-192B-FC0C64842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946832-DF7F-25A1-C63C-B923C0FB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253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E4B4CFF-9277-B2CA-09B2-A0E1DF7667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D2CBCD-A29C-E996-289E-931B4E826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9A935B-70EE-3233-14D1-C2077EB21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52578C-D91D-D38D-4CE9-BB6D0209A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4CADE4-096D-AB76-5240-696BD5897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466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DF0273-8201-73E0-3A4C-79A18A76B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2E8882-65DB-19C1-E90A-93B7F2157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C2DF70-6991-351E-9813-B2DE7423E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57FA9B-0B5A-BBB8-23CD-93DF3DFE6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C49032-BDC0-32AF-0D49-7A61BEB1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917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400FD5-13BC-A4BD-8892-478F82EA1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E8CA59-AD5F-1FAF-F487-0631230AE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3AF96C-87DF-99C8-48D4-808DE0BCF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42070B-000A-EC1D-4162-ADCB1AF8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73433E-789A-8943-2668-25DB74367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18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5F42B0-6919-02C1-D8BB-E37F2FB67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8C6ED5-DB5D-3E42-4ECF-7182C427F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8C9AA4-640F-7E7E-66D2-8DB8B31078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E780E5A-33D7-0EF8-FBA5-F62EB99A7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3589ABD-E9D9-B418-E24E-2476B0028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F5F754-A73B-AA5B-5022-8F0DC8ED5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14311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ED7667-473F-5821-64FA-2C9C37BE6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ABD6A1F-BFD3-4EE9-AEA5-B3C926E44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1059AA0-7F7C-74D8-EE80-8D7609216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EC2F71C-54B0-302B-BAD1-BCC9A5DB48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C851456-ED65-335F-43D1-DFA37A5A0F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3235F2E-2B6B-D034-0157-063016278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1874C22-6437-F9E5-A679-995A96CA9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1D05597-EA04-4ECD-26FB-56A20450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330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A8EAD3-FC0A-538A-A8DC-E090F7BDC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C1D4062-88AA-46BA-1280-95B557CA1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89664F2-50D0-7A47-3A4F-22661A723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AC37EB7-3B58-2A1F-3D52-E663F2CF7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22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16AC0F4-F6D7-4B34-1586-2C91F7540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DA0CEB1-6923-C76D-B3AD-8307261E5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8EB618A-295B-AAD8-B37A-26526972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03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80098A-D17A-1CEE-C80F-AB51B4803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498C12-8B8A-F548-2541-F21AD1649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B6C2CCA-75CB-97C7-7EB4-07F526FB6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D55E81-B534-57EE-62A5-DF83EED29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19BB8F5-D316-93D8-39A9-B1A4FF2DC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0BBA32E-066B-B8CA-8C67-D23817E87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3028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793988-9D81-F0ED-EB19-56F7F3B3B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5FD9E75-1108-8198-7DA1-831CB54D1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324E029-770C-745D-2BB8-4C27C9655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696608E-98FC-8AAB-653B-CFC78F82F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30221F2-6036-D4D3-D603-FCEA5041F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B46DBAD-4545-0FBD-75A0-DAF39D1B7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0068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2962D1E-34F7-8C6A-196F-7ED4AF275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95BEF3-7F98-61DC-58D6-221A32762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CD6B60-E2D5-6894-309A-A7B14911C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B453FE-0F39-4CCA-9A21-935C5A7C5D4E}" type="datetimeFigureOut">
              <a:rPr lang="pt-BR" smtClean="0"/>
              <a:t>23/07/2025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D2DC369-5932-117A-8DC7-AD08C0193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AE14F82-9AB5-8D54-3C58-711E9AEF4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D8ECCC-775B-435C-A2DB-8E405FBDDD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087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988AAA0-9B65-2C8C-04DB-7567837EE253}"/>
              </a:ext>
            </a:extLst>
          </p:cNvPr>
          <p:cNvSpPr txBox="1"/>
          <p:nvPr/>
        </p:nvSpPr>
        <p:spPr>
          <a:xfrm>
            <a:off x="2677278" y="3018135"/>
            <a:ext cx="66756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 Light" panose="020B0204020104020204" pitchFamily="34" charset="0"/>
              </a:rPr>
              <a:t>BOLOTÁRIO, FINAIS DAS PLANTAS E FICHA TÉCNICA</a:t>
            </a:r>
          </a:p>
          <a:p>
            <a:pPr algn="ctr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adi Extra Light" panose="020B0204020104020204" pitchFamily="34" charset="0"/>
            </a:endParaRPr>
          </a:p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 Extra Light" panose="020B0204020104020204" pitchFamily="34" charset="0"/>
              </a:rPr>
              <a:t>MA CAFÉ </a:t>
            </a:r>
          </a:p>
        </p:txBody>
      </p:sp>
    </p:spTree>
    <p:extLst>
      <p:ext uri="{BB962C8B-B14F-4D97-AF65-F5344CB8AC3E}">
        <p14:creationId xmlns:p14="http://schemas.microsoft.com/office/powerpoint/2010/main" val="3059567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4E67269A-4962-D48A-950C-837BEBB8F633}"/>
              </a:ext>
            </a:extLst>
          </p:cNvPr>
          <p:cNvSpPr txBox="1"/>
          <p:nvPr/>
        </p:nvSpPr>
        <p:spPr>
          <a:xfrm>
            <a:off x="0" y="596440"/>
            <a:ext cx="6634264" cy="60244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PROJETO DE ARQUITETURA: 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MARCELO BARTOLO ARQUITETOS</a:t>
            </a:r>
            <a:endParaRPr lang="pt-BR" sz="900" dirty="0">
              <a:solidFill>
                <a:srgbClr val="757575"/>
              </a:solidFill>
              <a:latin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PROJETO DE INTERIORES: 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ANDREA KERR ARQUITETURA E INTERIORES</a:t>
            </a:r>
            <a:endParaRPr lang="pt-BR" sz="900" dirty="0">
              <a:solidFill>
                <a:srgbClr val="757575"/>
              </a:solidFill>
              <a:latin typeface="Montserrat"/>
            </a:endParaRPr>
          </a:p>
          <a:p>
            <a:pPr>
              <a:lnSpc>
                <a:spcPct val="150000"/>
              </a:lnSpc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PROJETO DE PAISAGISMO: 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NANDA GOMEZ ARQUITETURA PAISAGÍSTICA</a:t>
            </a:r>
          </a:p>
          <a:p>
            <a:pPr>
              <a:lnSpc>
                <a:spcPct val="150000"/>
              </a:lnSpc>
              <a:defRPr/>
            </a:pPr>
            <a:endParaRPr lang="pt-BR" sz="900" dirty="0">
              <a:solidFill>
                <a:srgbClr val="757575"/>
              </a:solidFill>
              <a:latin typeface="Montserrat"/>
              <a:sym typeface="Montserrat"/>
            </a:endParaRPr>
          </a:p>
          <a:p>
            <a:pPr>
              <a:lnSpc>
                <a:spcPct val="150000"/>
              </a:lnSpc>
              <a:defRPr/>
            </a:pPr>
            <a:endParaRPr lang="pt-BR" sz="900" dirty="0">
              <a:solidFill>
                <a:srgbClr val="757575"/>
              </a:solidFill>
              <a:latin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ÁREA DO TERRENO:          	</a:t>
            </a:r>
            <a:r>
              <a:rPr lang="pt-BR" sz="900" b="1" dirty="0">
                <a:solidFill>
                  <a:srgbClr val="FF0000"/>
                </a:solidFill>
                <a:latin typeface="Montserrat"/>
                <a:sym typeface="Montserrat"/>
              </a:rPr>
              <a:t> 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1.752,12m²</a:t>
            </a:r>
            <a:b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</a:b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NUMERO DE TORRES: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1</a:t>
            </a:r>
            <a:b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</a:b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NUMERO DE UNIDADES: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462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ANDARES:	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TÉRREO + 13 PAVIMENTOS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pt-BR" sz="900" dirty="0">
              <a:solidFill>
                <a:srgbClr val="757575"/>
              </a:solidFill>
              <a:latin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UNIDADE POR ANDARES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10 UH ( 4º SUBSOLO): 2UH DE 2 DORMS | 6UH DE 1 DORM | 2UH DE STUDIO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16 UH ( 3º SUBSOLO): 4UH DE 2 DORMS | 8UH DE 1 DORM | 4UH DE STUDIO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19 UH (2º SUBSOLO): 5UH DE 2 DORMS | 8UH DE 1 DORM | 6UH DE STUDIO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22 UH (1º SUBSOLO): 6UH DE 2 DORMS | 8UH DE 1 DORM | 8UH DE STUDIO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21 UH (TÉRREO): 6UH DE 2 DORMS | 8UH DE 1 DORM | 7UH DE STUDIO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30UH (1º AO 12º PAV): 8UH DE 2 DORMS | 14UH DE 1 DORM | 8UH DE STUDIO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14UH (13º PAV): 4UH DE 2 DORMS | 6UH DE 1 DORM | 4UH DE STUDIO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endParaRPr lang="pt-BR" sz="900" dirty="0">
              <a:solidFill>
                <a:srgbClr val="757575"/>
              </a:solidFill>
              <a:latin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ELEVADORES: 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    </a:t>
            </a:r>
            <a:r>
              <a:rPr kumimoji="0" lang="pt-BR" sz="900" b="1" i="0" u="none" strike="noStrike" kern="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ontserrat"/>
                <a:cs typeface="Arial"/>
                <a:sym typeface="Montserrat"/>
              </a:rPr>
              <a:t>                         </a:t>
            </a:r>
            <a:r>
              <a:rPr lang="pt-BR" sz="900" dirty="0">
                <a:solidFill>
                  <a:srgbClr val="757575"/>
                </a:solidFill>
                <a:latin typeface="Montserrat"/>
              </a:rPr>
              <a:t>04</a:t>
            </a:r>
            <a:r>
              <a:rPr lang="pt-BR" sz="1100" dirty="0">
                <a:solidFill>
                  <a:srgbClr val="757575"/>
                </a:solidFill>
                <a:latin typeface="Montserrat"/>
                <a:sym typeface="Montserrat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pt-BR" sz="1100" b="1" dirty="0">
              <a:solidFill>
                <a:srgbClr val="757575"/>
              </a:solidFill>
              <a:latin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CATEGORIA DE USO: </a:t>
            </a:r>
            <a:r>
              <a:rPr lang="pt-BR" sz="1100" b="1" dirty="0">
                <a:solidFill>
                  <a:srgbClr val="757575"/>
                </a:solidFill>
                <a:latin typeface="Montserrat"/>
                <a:sym typeface="Montserrat"/>
              </a:rPr>
              <a:t>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STUDIO – R2V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1 DORM – HIS 2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2 DORMS – HIS 2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2 DORMS – R2V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pt-BR" sz="900" dirty="0">
              <a:solidFill>
                <a:srgbClr val="757575"/>
              </a:solidFill>
              <a:latin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TIPOLOGIAS:	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STUDIO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	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1 DORM COM TERRAÇO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2 DORM COM TERRAÇO</a:t>
            </a:r>
          </a:p>
        </p:txBody>
      </p:sp>
      <p:sp>
        <p:nvSpPr>
          <p:cNvPr id="7" name="Título">
            <a:extLst>
              <a:ext uri="{FF2B5EF4-FFF2-40B4-BE49-F238E27FC236}">
                <a16:creationId xmlns:a16="http://schemas.microsoft.com/office/drawing/2014/main" id="{677FA8B9-5FFC-D7F5-C7DE-6348A28CDBE5}"/>
              </a:ext>
            </a:extLst>
          </p:cNvPr>
          <p:cNvSpPr txBox="1"/>
          <p:nvPr/>
        </p:nvSpPr>
        <p:spPr>
          <a:xfrm>
            <a:off x="102181" y="196605"/>
            <a:ext cx="7825370" cy="407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 sz="9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sz="2400" b="1" dirty="0">
                <a:solidFill>
                  <a:schemeClr val="accent2"/>
                </a:solidFill>
              </a:rPr>
              <a:t>FICHA TÉCNICA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FF1B7D7-B018-FA48-FB45-4444A734C9E8}"/>
              </a:ext>
            </a:extLst>
          </p:cNvPr>
          <p:cNvSpPr/>
          <p:nvPr/>
        </p:nvSpPr>
        <p:spPr>
          <a:xfrm>
            <a:off x="6643992" y="348144"/>
            <a:ext cx="45719" cy="631325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7B5AF2F-5265-85E1-3A6A-3136EFA770CA}"/>
              </a:ext>
            </a:extLst>
          </p:cNvPr>
          <p:cNvSpPr txBox="1"/>
          <p:nvPr/>
        </p:nvSpPr>
        <p:spPr>
          <a:xfrm>
            <a:off x="6971812" y="348144"/>
            <a:ext cx="5118007" cy="63014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pt-BR" sz="900" dirty="0">
              <a:solidFill>
                <a:srgbClr val="757575"/>
              </a:solidFill>
              <a:latin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ÁREAS COMUNS INTERNAS:      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CLAUSURA COM LOCKER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	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DELIVERY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COWORKING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SALÃO DE FESTAS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APOIO FESTAS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BRINQUEDOTECA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PLAY BABY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LAVANDERIA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pt-BR" sz="900" dirty="0">
              <a:solidFill>
                <a:srgbClr val="757575"/>
              </a:solidFill>
              <a:highlight>
                <a:srgbClr val="FFFF00"/>
              </a:highlight>
              <a:latin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</a:t>
            </a:r>
            <a:b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</a:br>
            <a:r>
              <a:rPr lang="pt-BR" sz="900" b="1" dirty="0">
                <a:solidFill>
                  <a:srgbClr val="757575"/>
                </a:solidFill>
                <a:latin typeface="Montserrat"/>
                <a:sym typeface="Montserrat"/>
              </a:rPr>
              <a:t>ÁREAS COMUNS EXTERNAS:	</a:t>
            </a: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ALAMEDA ESTAR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DECK MOLHADO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PISCINA ADULTO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SOLÁRIO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BICICLETÁRIO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  <a:sym typeface="Montserrat"/>
              </a:rPr>
              <a:t>		PET PLACE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ESPAÇO DESCANSO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ESPAÇO RELAX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SPORT BAR 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APOIO SPORT BAR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 HORTA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CHURRASQUEIRA 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APOIO CHURRASQUEIRA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ESPAÇO ZEN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ESPAÇO STAR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FIRE PLACE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LOUNGE BATE PAPO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SOLÁRIO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		LOUNGE ROOFTOP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C2F6FE9-362A-6B52-60EE-A6DC7A9453B0}"/>
              </a:ext>
            </a:extLst>
          </p:cNvPr>
          <p:cNvSpPr txBox="1"/>
          <p:nvPr/>
        </p:nvSpPr>
        <p:spPr>
          <a:xfrm>
            <a:off x="10842466" y="1455945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3337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">
            <a:extLst>
              <a:ext uri="{FF2B5EF4-FFF2-40B4-BE49-F238E27FC236}">
                <a16:creationId xmlns:a16="http://schemas.microsoft.com/office/drawing/2014/main" id="{4A1B79BE-0F63-C959-ABBD-FD45674AE333}"/>
              </a:ext>
            </a:extLst>
          </p:cNvPr>
          <p:cNvSpPr txBox="1"/>
          <p:nvPr/>
        </p:nvSpPr>
        <p:spPr>
          <a:xfrm>
            <a:off x="102181" y="196605"/>
            <a:ext cx="7825370" cy="407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 sz="9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sz="2400" b="1" dirty="0">
                <a:solidFill>
                  <a:schemeClr val="accent2"/>
                </a:solidFill>
              </a:rPr>
              <a:t>DIFERENCIAIS </a:t>
            </a:r>
          </a:p>
        </p:txBody>
      </p:sp>
      <p:sp>
        <p:nvSpPr>
          <p:cNvPr id="7" name="Título">
            <a:extLst>
              <a:ext uri="{FF2B5EF4-FFF2-40B4-BE49-F238E27FC236}">
                <a16:creationId xmlns:a16="http://schemas.microsoft.com/office/drawing/2014/main" id="{621E0B6F-9B25-4CA7-8F21-3F6412C2B842}"/>
              </a:ext>
            </a:extLst>
          </p:cNvPr>
          <p:cNvSpPr txBox="1"/>
          <p:nvPr/>
        </p:nvSpPr>
        <p:spPr>
          <a:xfrm>
            <a:off x="102181" y="725222"/>
            <a:ext cx="7825370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 sz="9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sz="2000" dirty="0">
                <a:solidFill>
                  <a:schemeClr val="accent2"/>
                </a:solidFill>
              </a:rPr>
              <a:t>UNIDADES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F2B8829-5ECD-303B-E06C-072FC598447C}"/>
              </a:ext>
            </a:extLst>
          </p:cNvPr>
          <p:cNvSpPr txBox="1"/>
          <p:nvPr/>
        </p:nvSpPr>
        <p:spPr>
          <a:xfrm>
            <a:off x="0" y="1493000"/>
            <a:ext cx="6096000" cy="4206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SALA E APA (ÁREA DE PREPARO DE ALIMENTOS) INTEGRADAS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AREJADOR NAS TORNEIRAS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BANHEIRO E TERRAÇO IMPERMEABILIZADO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PISO DO BANHEIRO E PAREDES DA ÁREA DO CHUVEIRO ENTREGUES REVESTIDOS EM CERÂMICA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UNIDADE COM OPÇÃO DE TERRAÇO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UNIDADES GARDEN*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PISO DO TERRAÇO ENTREGUE REVESTIDO EM CERÂMICA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PONTO PARA LAVADORA DE ROUPAS OU GRILL NOS TERRAÇOS – </a:t>
            </a:r>
            <a:r>
              <a:rPr lang="pt-BR" sz="900" i="1" dirty="0">
                <a:solidFill>
                  <a:srgbClr val="757575"/>
                </a:solidFill>
                <a:latin typeface="Montserrat"/>
              </a:rPr>
              <a:t>NAS  UNIDADES DE 2 DORMITÓRIOS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PONTO PARA DEPURADOR NA COZINHA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PONTO HIDRÁULICO NAS UNIDADES GARDEN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GÁS ENCANADO NAS UNIDADES ATENDENDO O FOGÃO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MEDIÇÃO INDIVIDUALIZADA DE ÁGUA PARA AS UNIDADES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MEDIÇÃO INDIVIDUALIZADA DE ENERGIA PARA AS UNIDADES 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900" dirty="0">
                <a:solidFill>
                  <a:srgbClr val="757575"/>
                </a:solidFill>
                <a:latin typeface="Montserrat"/>
              </a:rPr>
              <a:t>PREVISÃO DE MEDIÇÃO INDIVIDUALIZADA DE GÁS PARA AS UNIDADE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8D6DD4F-7C3F-93A9-302C-2B4BE1990A9B}"/>
              </a:ext>
            </a:extLst>
          </p:cNvPr>
          <p:cNvSpPr/>
          <p:nvPr/>
        </p:nvSpPr>
        <p:spPr>
          <a:xfrm>
            <a:off x="6073140" y="196605"/>
            <a:ext cx="45719" cy="631325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">
            <a:extLst>
              <a:ext uri="{FF2B5EF4-FFF2-40B4-BE49-F238E27FC236}">
                <a16:creationId xmlns:a16="http://schemas.microsoft.com/office/drawing/2014/main" id="{670B51A2-B69E-FF4C-3121-93517704CABF}"/>
              </a:ext>
            </a:extLst>
          </p:cNvPr>
          <p:cNvSpPr txBox="1"/>
          <p:nvPr/>
        </p:nvSpPr>
        <p:spPr>
          <a:xfrm>
            <a:off x="6510020" y="725222"/>
            <a:ext cx="7825370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 sz="94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sz="2000" dirty="0">
                <a:solidFill>
                  <a:schemeClr val="accent2"/>
                </a:solidFill>
              </a:rPr>
              <a:t>ÁREAS COMUNS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31303BF-2CFC-DA29-3AF7-F7252DAAE05F}"/>
              </a:ext>
            </a:extLst>
          </p:cNvPr>
          <p:cNvSpPr txBox="1"/>
          <p:nvPr/>
        </p:nvSpPr>
        <p:spPr>
          <a:xfrm>
            <a:off x="6197017" y="1493000"/>
            <a:ext cx="5892801" cy="392960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171450" indent="-171450">
              <a:buFont typeface="Arial" panose="020B0604020202020204" pitchFamily="34" charset="0"/>
              <a:buChar char="•"/>
              <a:defRPr sz="1200">
                <a:solidFill>
                  <a:srgbClr val="757575"/>
                </a:solidFill>
                <a:latin typeface="Montserrat"/>
              </a:defRPr>
            </a:lvl1pPr>
          </a:lstStyle>
          <a:p>
            <a:pPr>
              <a:lnSpc>
                <a:spcPct val="200000"/>
              </a:lnSpc>
            </a:pPr>
            <a:r>
              <a:rPr lang="pt-BR" sz="900" dirty="0"/>
              <a:t>ÁREAS COMUNS EQUIPADAS E DECORADAS</a:t>
            </a:r>
          </a:p>
          <a:p>
            <a:pPr>
              <a:lnSpc>
                <a:spcPct val="200000"/>
              </a:lnSpc>
            </a:pPr>
            <a:r>
              <a:rPr lang="pt-BR" sz="900" dirty="0"/>
              <a:t>PISCINA ADULTO COM DECK MOLHADO</a:t>
            </a:r>
          </a:p>
          <a:p>
            <a:pPr>
              <a:lnSpc>
                <a:spcPct val="200000"/>
              </a:lnSpc>
            </a:pPr>
            <a:r>
              <a:rPr lang="pt-BR" sz="900" dirty="0"/>
              <a:t>PORTARIA COM CLAUSURA E VIDRO MULTILAMINADO</a:t>
            </a:r>
          </a:p>
          <a:p>
            <a:pPr>
              <a:lnSpc>
                <a:spcPct val="200000"/>
              </a:lnSpc>
            </a:pPr>
            <a:r>
              <a:rPr lang="pt-BR" sz="900" dirty="0"/>
              <a:t>INFRAESTRUTURA PARA FUTURAS INSTALAÇÕES DE CÂMERAS DE SEGURANÇA*</a:t>
            </a:r>
          </a:p>
          <a:p>
            <a:pPr>
              <a:lnSpc>
                <a:spcPct val="200000"/>
              </a:lnSpc>
            </a:pPr>
            <a:r>
              <a:rPr lang="pt-BR" sz="900" dirty="0"/>
              <a:t>INFRAESTRUTURA PARA FUTURA INSTALAÇÃO DE AR CONDICIONADO: PORTARIA, FITNESS, SALÃO DE FESTAS*</a:t>
            </a:r>
          </a:p>
          <a:p>
            <a:pPr>
              <a:lnSpc>
                <a:spcPct val="200000"/>
              </a:lnSpc>
            </a:pPr>
            <a:r>
              <a:rPr lang="pt-BR" sz="900" dirty="0"/>
              <a:t>LAZER NO ROOFTOP</a:t>
            </a:r>
          </a:p>
          <a:p>
            <a:pPr>
              <a:lnSpc>
                <a:spcPct val="200000"/>
              </a:lnSpc>
            </a:pPr>
            <a:r>
              <a:rPr lang="pt-BR" sz="900" dirty="0"/>
              <a:t>TEMPORIZADOR DE TORNEIRA NAS ÁREAS COMUNS</a:t>
            </a:r>
          </a:p>
          <a:p>
            <a:pPr>
              <a:lnSpc>
                <a:spcPct val="200000"/>
              </a:lnSpc>
            </a:pPr>
            <a:r>
              <a:rPr lang="pt-BR" sz="900" dirty="0"/>
              <a:t>BACIAS SANITÁRIAS INTELIGENTES (VÁLVULA DE DESCARGA 2 TEMPOS</a:t>
            </a:r>
          </a:p>
          <a:p>
            <a:pPr>
              <a:lnSpc>
                <a:spcPct val="200000"/>
              </a:lnSpc>
            </a:pPr>
            <a:r>
              <a:rPr lang="pt-BR" sz="900" dirty="0"/>
              <a:t>LÂMPADAS ECONÔMICAS (LED)</a:t>
            </a:r>
          </a:p>
          <a:p>
            <a:pPr>
              <a:lnSpc>
                <a:spcPct val="200000"/>
              </a:lnSpc>
            </a:pPr>
            <a:r>
              <a:rPr lang="pt-BR" sz="900" dirty="0"/>
              <a:t>CAPTAÇÃO E REUTILIZAÇÃO DE AGUA DA CHUVA*</a:t>
            </a:r>
          </a:p>
          <a:p>
            <a:pPr>
              <a:lnSpc>
                <a:spcPct val="200000"/>
              </a:lnSpc>
            </a:pPr>
            <a:endParaRPr lang="pt-BR" sz="900" dirty="0"/>
          </a:p>
          <a:p>
            <a:pPr>
              <a:lnSpc>
                <a:spcPct val="200000"/>
              </a:lnSpc>
            </a:pPr>
            <a:endParaRPr lang="pt-BR" sz="900" i="1" dirty="0"/>
          </a:p>
          <a:p>
            <a:pPr>
              <a:lnSpc>
                <a:spcPct val="200000"/>
              </a:lnSpc>
            </a:pPr>
            <a:r>
              <a:rPr lang="pt-BR" sz="900" i="1" dirty="0"/>
              <a:t>*CONFORME MEMORIAL DESCRITIVO</a:t>
            </a:r>
          </a:p>
        </p:txBody>
      </p:sp>
    </p:spTree>
    <p:extLst>
      <p:ext uri="{BB962C8B-B14F-4D97-AF65-F5344CB8AC3E}">
        <p14:creationId xmlns:p14="http://schemas.microsoft.com/office/powerpoint/2010/main" val="1042894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99065-F9E9-CA83-3C3B-2E6DC5022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3594A-31FC-B190-C6B0-5A099D07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40" y="161535"/>
            <a:ext cx="10515600" cy="370871"/>
          </a:xfrm>
          <a:ln w="12700">
            <a:miter lim="400000"/>
          </a:ln>
        </p:spPr>
        <p:txBody>
          <a:bodyPr wrap="square" lIns="19050" tIns="19050" rIns="19050" bIns="19050" anchor="ctr">
            <a:spAutoFit/>
          </a:bodyPr>
          <a:lstStyle/>
          <a:p>
            <a:r>
              <a:rPr lang="pt-BR" sz="2400" b="1" dirty="0">
                <a:solidFill>
                  <a:schemeClr val="accent2"/>
                </a:solidFill>
                <a:latin typeface="Montserrat Bold"/>
              </a:rPr>
              <a:t>ALTURAS DOS ANDARES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894CE0F-5AC7-D184-A827-71E6A13A5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81" y="532406"/>
            <a:ext cx="3615505" cy="600202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385C614-3845-A439-A043-D083C1607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340" y="632460"/>
            <a:ext cx="4648200" cy="559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76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Tela de computado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C0964789-2585-2B35-4896-EDBE152B9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41" y="1534143"/>
            <a:ext cx="11535518" cy="472956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37A5432-6BB6-BEB3-8B9E-D507164BA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324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400" b="1" dirty="0">
                <a:solidFill>
                  <a:schemeClr val="accent2"/>
                </a:solidFill>
                <a:latin typeface="Montserrat Bold"/>
              </a:rPr>
              <a:t>BOLOTÁRIO - IMPLANTAÇÃO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9E8D0F-0576-E294-8C5C-40DD0D7741D1}"/>
              </a:ext>
            </a:extLst>
          </p:cNvPr>
          <p:cNvSpPr txBox="1"/>
          <p:nvPr/>
        </p:nvSpPr>
        <p:spPr>
          <a:xfrm>
            <a:off x="9028253" y="2106592"/>
            <a:ext cx="262712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badi Extra Light" panose="020B0204020104020204" pitchFamily="34" charset="0"/>
              </a:rPr>
              <a:t>CLAUSURA COM LOCKER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badi Extra Light" panose="020B0204020104020204" pitchFamily="34" charset="0"/>
              </a:rPr>
              <a:t>PORTARIA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badi Extra Light" panose="020B0204020104020204" pitchFamily="34" charset="0"/>
              </a:rPr>
              <a:t>DELIVERY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600" dirty="0">
                <a:latin typeface="Abadi Extra Light" panose="020B0204020104020204" pitchFamily="34" charset="0"/>
              </a:rPr>
              <a:t>ALAMEDA ESTAR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28B095F0-45DD-921F-7D1D-AF822467F462}"/>
              </a:ext>
            </a:extLst>
          </p:cNvPr>
          <p:cNvSpPr/>
          <p:nvPr/>
        </p:nvSpPr>
        <p:spPr>
          <a:xfrm>
            <a:off x="2841849" y="2871661"/>
            <a:ext cx="239489" cy="24063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/>
              <a:t>1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001D2DA1-6453-2927-C2D7-4DA404FA1575}"/>
              </a:ext>
            </a:extLst>
          </p:cNvPr>
          <p:cNvSpPr/>
          <p:nvPr/>
        </p:nvSpPr>
        <p:spPr>
          <a:xfrm>
            <a:off x="3044003" y="3182234"/>
            <a:ext cx="239489" cy="24063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/>
              <a:t>2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19E85903-4104-99CF-F03F-9F8E76072ED4}"/>
              </a:ext>
            </a:extLst>
          </p:cNvPr>
          <p:cNvSpPr/>
          <p:nvPr/>
        </p:nvSpPr>
        <p:spPr>
          <a:xfrm>
            <a:off x="3503584" y="3268087"/>
            <a:ext cx="239489" cy="24063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/>
              <a:t>3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D6543763-6FB6-331E-5D88-0DD3B4DC043B}"/>
              </a:ext>
            </a:extLst>
          </p:cNvPr>
          <p:cNvSpPr/>
          <p:nvPr/>
        </p:nvSpPr>
        <p:spPr>
          <a:xfrm>
            <a:off x="3963165" y="3061917"/>
            <a:ext cx="239489" cy="24063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/>
              <a:t>4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39E22EE-FA62-1B7A-419E-80BE67F14022}"/>
              </a:ext>
            </a:extLst>
          </p:cNvPr>
          <p:cNvSpPr txBox="1"/>
          <p:nvPr/>
        </p:nvSpPr>
        <p:spPr>
          <a:xfrm>
            <a:off x="3503584" y="5909762"/>
            <a:ext cx="5180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IMAGEM PRELIMINAR</a:t>
            </a:r>
          </a:p>
        </p:txBody>
      </p:sp>
    </p:spTree>
    <p:extLst>
      <p:ext uri="{BB962C8B-B14F-4D97-AF65-F5344CB8AC3E}">
        <p14:creationId xmlns:p14="http://schemas.microsoft.com/office/powerpoint/2010/main" val="92614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B1A86-7AEC-2F0C-E05E-A2F6A3DAF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Desenho de personagem de desenho animado&#10;&#10;Descrição gerada automaticamente com confiança baixa">
            <a:extLst>
              <a:ext uri="{FF2B5EF4-FFF2-40B4-BE49-F238E27FC236}">
                <a16:creationId xmlns:a16="http://schemas.microsoft.com/office/drawing/2014/main" id="{E073032F-9788-971C-DDDB-5701F4997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0734"/>
            <a:ext cx="12192000" cy="455284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329729-12FB-4166-23B2-53AF71054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400" b="1" dirty="0">
                <a:solidFill>
                  <a:schemeClr val="accent2"/>
                </a:solidFill>
                <a:latin typeface="Montserrat Bold"/>
              </a:rPr>
              <a:t>BOLOTÁRIO – 2º SUBSOLO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4AFAFB8-C5F1-93B0-7EF2-16360E0592F2}"/>
              </a:ext>
            </a:extLst>
          </p:cNvPr>
          <p:cNvSpPr txBox="1"/>
          <p:nvPr/>
        </p:nvSpPr>
        <p:spPr>
          <a:xfrm>
            <a:off x="8808334" y="1411743"/>
            <a:ext cx="19527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 startAt="5"/>
            </a:pPr>
            <a:r>
              <a:rPr lang="pt-BR" sz="1600" dirty="0">
                <a:latin typeface="Abadi Extra Light" panose="020B0204020104020204" pitchFamily="34" charset="0"/>
              </a:rPr>
              <a:t>DECK MOLHADO</a:t>
            </a:r>
          </a:p>
          <a:p>
            <a:pPr marL="342900" indent="-342900">
              <a:buAutoNum type="arabicPeriod" startAt="5"/>
            </a:pPr>
            <a:r>
              <a:rPr lang="pt-BR" sz="1600" dirty="0">
                <a:latin typeface="Abadi Extra Light" panose="020B0204020104020204" pitchFamily="34" charset="0"/>
              </a:rPr>
              <a:t>PISCINA ADULTO</a:t>
            </a:r>
          </a:p>
          <a:p>
            <a:pPr marL="342900" indent="-342900">
              <a:buAutoNum type="arabicPeriod" startAt="5"/>
            </a:pPr>
            <a:r>
              <a:rPr lang="pt-BR" sz="1600" dirty="0">
                <a:latin typeface="Abadi Extra Light" panose="020B0204020104020204" pitchFamily="34" charset="0"/>
              </a:rPr>
              <a:t>SOLÁRIO</a:t>
            </a:r>
          </a:p>
          <a:p>
            <a:pPr marL="342900" indent="-342900">
              <a:buAutoNum type="arabicPeriod" startAt="5"/>
            </a:pPr>
            <a:endParaRPr lang="pt-BR" sz="1600" dirty="0">
              <a:latin typeface="Abadi Extra Light" panose="020B0204020104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35AE553-E914-F3A6-7214-05C49AC1635C}"/>
              </a:ext>
            </a:extLst>
          </p:cNvPr>
          <p:cNvSpPr txBox="1"/>
          <p:nvPr/>
        </p:nvSpPr>
        <p:spPr>
          <a:xfrm>
            <a:off x="3503584" y="5909762"/>
            <a:ext cx="5180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IMAGEM PRELIMINAR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C64B567-9C9E-9343-CEEC-0F2BDC5AA0DC}"/>
              </a:ext>
            </a:extLst>
          </p:cNvPr>
          <p:cNvSpPr/>
          <p:nvPr/>
        </p:nvSpPr>
        <p:spPr>
          <a:xfrm>
            <a:off x="3264095" y="4523875"/>
            <a:ext cx="239489" cy="24063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/>
              <a:t>5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EB27D11-5336-C557-B2EC-FD452FF92883}"/>
              </a:ext>
            </a:extLst>
          </p:cNvPr>
          <p:cNvSpPr/>
          <p:nvPr/>
        </p:nvSpPr>
        <p:spPr>
          <a:xfrm>
            <a:off x="3723453" y="4644192"/>
            <a:ext cx="239489" cy="24063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/>
              <a:t>6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0014481-5F3B-0A8B-E7C4-C139D1CCA8C1}"/>
              </a:ext>
            </a:extLst>
          </p:cNvPr>
          <p:cNvSpPr/>
          <p:nvPr/>
        </p:nvSpPr>
        <p:spPr>
          <a:xfrm>
            <a:off x="4544984" y="4822376"/>
            <a:ext cx="239489" cy="24063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713817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D82A9-6EA0-F2EE-D33B-C727C45A0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Uma imagem contendo circuito&#10;&#10;Descrição gerada automaticamente">
            <a:extLst>
              <a:ext uri="{FF2B5EF4-FFF2-40B4-BE49-F238E27FC236}">
                <a16:creationId xmlns:a16="http://schemas.microsoft.com/office/drawing/2014/main" id="{0F033A91-5100-541B-83BB-B4DB62360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7570"/>
            <a:ext cx="12166425" cy="458152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ADF4EDB-2117-3273-A7BE-AC534F7EC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71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400" b="1" dirty="0">
                <a:solidFill>
                  <a:schemeClr val="accent2"/>
                </a:solidFill>
                <a:latin typeface="Montserrat Bold"/>
              </a:rPr>
              <a:t>BOLOTÁRIO – 4º SUBSOLO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9227831-2DC9-98D9-72FD-FF3A72819707}"/>
              </a:ext>
            </a:extLst>
          </p:cNvPr>
          <p:cNvSpPr txBox="1"/>
          <p:nvPr/>
        </p:nvSpPr>
        <p:spPr>
          <a:xfrm>
            <a:off x="7928947" y="1143934"/>
            <a:ext cx="208711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 startAt="8"/>
            </a:pPr>
            <a:r>
              <a:rPr lang="pt-BR" sz="1600" dirty="0">
                <a:latin typeface="Abadi Extra Light" panose="020B0204020104020204" pitchFamily="34" charset="0"/>
              </a:rPr>
              <a:t>COWORKING</a:t>
            </a:r>
          </a:p>
          <a:p>
            <a:pPr marL="342900" indent="-342900">
              <a:buAutoNum type="arabicPeriod" startAt="8"/>
            </a:pPr>
            <a:r>
              <a:rPr lang="pt-BR" sz="1600" dirty="0">
                <a:latin typeface="Abadi Extra Light" panose="020B0204020104020204" pitchFamily="34" charset="0"/>
              </a:rPr>
              <a:t>SALÃO DE FESTAS</a:t>
            </a:r>
          </a:p>
          <a:p>
            <a:pPr marL="342900" indent="-342900">
              <a:buAutoNum type="arabicPeriod" startAt="8"/>
            </a:pPr>
            <a:r>
              <a:rPr lang="pt-BR" sz="1600" dirty="0">
                <a:latin typeface="Abadi Extra Light" panose="020B0204020104020204" pitchFamily="34" charset="0"/>
              </a:rPr>
              <a:t>APOIO FESTAS</a:t>
            </a:r>
          </a:p>
          <a:p>
            <a:pPr marL="342900" indent="-342900">
              <a:buAutoNum type="arabicPeriod" startAt="8"/>
            </a:pPr>
            <a:r>
              <a:rPr lang="pt-BR" sz="1600" dirty="0">
                <a:latin typeface="Abadi Extra Light" panose="020B0204020104020204" pitchFamily="34" charset="0"/>
              </a:rPr>
              <a:t>BRINQUEDOTECA</a:t>
            </a:r>
          </a:p>
          <a:p>
            <a:pPr marL="342900" indent="-342900">
              <a:buAutoNum type="arabicPeriod" startAt="8"/>
            </a:pPr>
            <a:r>
              <a:rPr lang="pt-BR" sz="1600" dirty="0">
                <a:latin typeface="Abadi Extra Light" panose="020B0204020104020204" pitchFamily="34" charset="0"/>
              </a:rPr>
              <a:t>PLAY BABY</a:t>
            </a:r>
          </a:p>
          <a:p>
            <a:pPr marL="342900" indent="-342900">
              <a:buAutoNum type="arabicPeriod" startAt="8"/>
            </a:pPr>
            <a:r>
              <a:rPr lang="pt-BR" sz="1600" dirty="0">
                <a:latin typeface="Abadi Extra Light" panose="020B0204020104020204" pitchFamily="34" charset="0"/>
              </a:rPr>
              <a:t>LAVANDERIA</a:t>
            </a:r>
          </a:p>
          <a:p>
            <a:pPr marL="342900" indent="-342900">
              <a:buAutoNum type="arabicPeriod" startAt="8"/>
            </a:pPr>
            <a:r>
              <a:rPr lang="pt-BR" sz="1600" dirty="0">
                <a:latin typeface="Abadi Extra Light" panose="020B0204020104020204" pitchFamily="34" charset="0"/>
              </a:rPr>
              <a:t>BICICLETÁRIO</a:t>
            </a:r>
          </a:p>
          <a:p>
            <a:pPr marL="342900" indent="-342900">
              <a:buAutoNum type="arabicPeriod" startAt="8"/>
            </a:pPr>
            <a:r>
              <a:rPr lang="pt-BR" sz="1600" dirty="0">
                <a:latin typeface="Abadi Extra Light" panose="020B0204020104020204" pitchFamily="34" charset="0"/>
              </a:rPr>
              <a:t>PET PLACE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565DFB9-D5DF-604D-C27A-F11777294310}"/>
              </a:ext>
            </a:extLst>
          </p:cNvPr>
          <p:cNvSpPr txBox="1"/>
          <p:nvPr/>
        </p:nvSpPr>
        <p:spPr>
          <a:xfrm>
            <a:off x="3492919" y="5958133"/>
            <a:ext cx="5180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IMAGEM PRELIMINAR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A53CE725-E566-2281-0834-B625E8FD2BB8}"/>
              </a:ext>
            </a:extLst>
          </p:cNvPr>
          <p:cNvSpPr/>
          <p:nvPr/>
        </p:nvSpPr>
        <p:spPr>
          <a:xfrm>
            <a:off x="5732975" y="3983552"/>
            <a:ext cx="239489" cy="24063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/>
              <a:t>8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F55FC1B-0910-727C-B7D4-943297EDB701}"/>
              </a:ext>
            </a:extLst>
          </p:cNvPr>
          <p:cNvSpPr/>
          <p:nvPr/>
        </p:nvSpPr>
        <p:spPr>
          <a:xfrm>
            <a:off x="6738894" y="3917327"/>
            <a:ext cx="239489" cy="24063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/>
              <a:t>9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CC52FA20-E752-5F51-3A98-1F669DB1C459}"/>
              </a:ext>
            </a:extLst>
          </p:cNvPr>
          <p:cNvGrpSpPr/>
          <p:nvPr/>
        </p:nvGrpSpPr>
        <p:grpSpPr>
          <a:xfrm>
            <a:off x="6825789" y="3429000"/>
            <a:ext cx="328936" cy="253916"/>
            <a:chOff x="4512134" y="4810050"/>
            <a:chExt cx="328936" cy="253916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03B64E9E-A6DA-E3CF-CEB6-8286F0E35DB8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8CC773E4-40BF-25ED-5163-F99BABB64F53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10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78670022-6691-C98E-8C60-8EA4D25D1FD5}"/>
              </a:ext>
            </a:extLst>
          </p:cNvPr>
          <p:cNvGrpSpPr/>
          <p:nvPr/>
        </p:nvGrpSpPr>
        <p:grpSpPr>
          <a:xfrm>
            <a:off x="7555162" y="3898187"/>
            <a:ext cx="328936" cy="253916"/>
            <a:chOff x="4512134" y="4810050"/>
            <a:chExt cx="328936" cy="253916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B6AFA4B8-F09B-9335-7C11-4292C47D3148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B8FF8F32-0C42-6271-28BC-1EA32ACB82DE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11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2EF7EBF-91B8-FC95-3BC1-EBA38D4689B9}"/>
              </a:ext>
            </a:extLst>
          </p:cNvPr>
          <p:cNvGrpSpPr/>
          <p:nvPr/>
        </p:nvGrpSpPr>
        <p:grpSpPr>
          <a:xfrm>
            <a:off x="7719630" y="3440968"/>
            <a:ext cx="328936" cy="253916"/>
            <a:chOff x="4512134" y="4810050"/>
            <a:chExt cx="328936" cy="253916"/>
          </a:xfrm>
        </p:grpSpPr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EFE11877-E817-BDC6-58AF-AB636135955F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46960377-3FD2-C9D5-36AF-4F6AA2111BBF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12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0A8EE3CA-8FF6-E1AF-E0CA-F740C4E591FC}"/>
              </a:ext>
            </a:extLst>
          </p:cNvPr>
          <p:cNvGrpSpPr/>
          <p:nvPr/>
        </p:nvGrpSpPr>
        <p:grpSpPr>
          <a:xfrm>
            <a:off x="8008051" y="3910686"/>
            <a:ext cx="328936" cy="253916"/>
            <a:chOff x="4512134" y="4810050"/>
            <a:chExt cx="328936" cy="253916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6A479216-D15D-FAF2-106C-617CDBCC1CEB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CD46BDFE-C6CD-0BB0-2344-529C814AA9C6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13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753A792D-E96D-F25E-69BF-56C02993A11A}"/>
              </a:ext>
            </a:extLst>
          </p:cNvPr>
          <p:cNvGrpSpPr/>
          <p:nvPr/>
        </p:nvGrpSpPr>
        <p:grpSpPr>
          <a:xfrm>
            <a:off x="7555162" y="5297587"/>
            <a:ext cx="328936" cy="253916"/>
            <a:chOff x="4512134" y="4810050"/>
            <a:chExt cx="328936" cy="253916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0FC78C73-F611-0C8A-F23B-43345881175F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E3995803-B020-D3F7-7AB5-8F4B0A2199A8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14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A7A2F280-AC27-5A2E-9A09-0BBEBCB7D01E}"/>
              </a:ext>
            </a:extLst>
          </p:cNvPr>
          <p:cNvGrpSpPr/>
          <p:nvPr/>
        </p:nvGrpSpPr>
        <p:grpSpPr>
          <a:xfrm>
            <a:off x="5017702" y="5170629"/>
            <a:ext cx="328936" cy="253916"/>
            <a:chOff x="4512134" y="4810050"/>
            <a:chExt cx="328936" cy="253916"/>
          </a:xfrm>
        </p:grpSpPr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FB2B23BF-3092-35FD-551B-156106721271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13E1F38F-F0A1-AA2F-11FB-90CAE28213A2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5734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7105B-B711-6F6C-740F-E0E6F93EC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Tela de computado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58B1A29E-C598-407A-BB79-4BA27575F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586"/>
            <a:ext cx="11858171" cy="373363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BB8D849-C8C4-CED8-9EBE-446FD9AF6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918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400" b="1" dirty="0">
                <a:solidFill>
                  <a:schemeClr val="accent2"/>
                </a:solidFill>
                <a:latin typeface="Montserrat Bold"/>
                <a:sym typeface="Montserrat Bold"/>
              </a:rPr>
              <a:t>BOLOTÁRIO – 13º PAVIMENTO (ROOFTOP)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2CFADD1-0F12-9042-6B5F-28FBA7F1CD39}"/>
              </a:ext>
            </a:extLst>
          </p:cNvPr>
          <p:cNvSpPr txBox="1"/>
          <p:nvPr/>
        </p:nvSpPr>
        <p:spPr>
          <a:xfrm>
            <a:off x="9286066" y="3618268"/>
            <a:ext cx="299346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ESPAÇO DESCANSO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ESPAÇO RELAX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SPORT BAR 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APOIO SPORT BAR 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HORTA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CHURRASQUEIRA 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APOIO CHURRASQUEIRA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ESPAÇO ZEN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ESPAÇO STAR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FIRE PLACE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LOUNGE BATE PAPO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SOLÁRIO</a:t>
            </a:r>
          </a:p>
          <a:p>
            <a:pPr marL="342900" indent="-342900">
              <a:buAutoNum type="arabicPeriod" startAt="16"/>
            </a:pPr>
            <a:r>
              <a:rPr lang="pt-BR" sz="1600" dirty="0">
                <a:latin typeface="Abadi Extra Light" panose="020B0204020104020204" pitchFamily="34" charset="0"/>
              </a:rPr>
              <a:t>LOUNGE ROOFTOP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E659FBE-89CC-192B-FD9B-A7090A8140B1}"/>
              </a:ext>
            </a:extLst>
          </p:cNvPr>
          <p:cNvSpPr txBox="1"/>
          <p:nvPr/>
        </p:nvSpPr>
        <p:spPr>
          <a:xfrm>
            <a:off x="3503584" y="5909762"/>
            <a:ext cx="5180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IMAGEM PRELIMINAR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F789963-749C-EB59-0173-4568581CA664}"/>
              </a:ext>
            </a:extLst>
          </p:cNvPr>
          <p:cNvGrpSpPr/>
          <p:nvPr/>
        </p:nvGrpSpPr>
        <p:grpSpPr>
          <a:xfrm>
            <a:off x="6093876" y="2212040"/>
            <a:ext cx="328936" cy="253916"/>
            <a:chOff x="4512134" y="4810050"/>
            <a:chExt cx="328936" cy="253916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82EC079A-BD1C-3ACE-2714-0AD1D6E10806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1F02C28B-248D-9617-A261-39A0B95C8BD9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16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98BC1C07-5ABC-388C-94E8-EDC8E4A547C6}"/>
              </a:ext>
            </a:extLst>
          </p:cNvPr>
          <p:cNvGrpSpPr/>
          <p:nvPr/>
        </p:nvGrpSpPr>
        <p:grpSpPr>
          <a:xfrm>
            <a:off x="7726733" y="2017485"/>
            <a:ext cx="328936" cy="253916"/>
            <a:chOff x="4512134" y="4810050"/>
            <a:chExt cx="328936" cy="253916"/>
          </a:xfrm>
        </p:grpSpPr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9053A55E-6256-7CB8-F0C3-A4BF4C0E8CE9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9E938EC6-43FD-93E2-7610-58A2F5CEA4EE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17</a:t>
              </a: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64AA0381-B8B7-C755-A93B-CCB2356951A7}"/>
              </a:ext>
            </a:extLst>
          </p:cNvPr>
          <p:cNvGrpSpPr/>
          <p:nvPr/>
        </p:nvGrpSpPr>
        <p:grpSpPr>
          <a:xfrm>
            <a:off x="7059983" y="2784725"/>
            <a:ext cx="328936" cy="253916"/>
            <a:chOff x="4512134" y="4810050"/>
            <a:chExt cx="328936" cy="253916"/>
          </a:xfrm>
        </p:grpSpPr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F85EB872-1A90-7145-D729-CC84C2D22DB2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C080AA23-3FB3-B9F2-8143-38BFCEE8C35F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18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05AAA745-C2AF-DD32-604E-AA3070234465}"/>
              </a:ext>
            </a:extLst>
          </p:cNvPr>
          <p:cNvGrpSpPr/>
          <p:nvPr/>
        </p:nvGrpSpPr>
        <p:grpSpPr>
          <a:xfrm>
            <a:off x="7299551" y="3302042"/>
            <a:ext cx="328936" cy="253916"/>
            <a:chOff x="4512134" y="4810050"/>
            <a:chExt cx="328936" cy="253916"/>
          </a:xfrm>
        </p:grpSpPr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2F795617-9283-0A61-D6AA-FECE897D52C8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7E1A2D71-FB86-7D86-E4C2-68B0F41E79B0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19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5072029-44E9-2E8D-162F-AC10ED04D5F7}"/>
              </a:ext>
            </a:extLst>
          </p:cNvPr>
          <p:cNvGrpSpPr/>
          <p:nvPr/>
        </p:nvGrpSpPr>
        <p:grpSpPr>
          <a:xfrm>
            <a:off x="7693883" y="2780439"/>
            <a:ext cx="328936" cy="253916"/>
            <a:chOff x="4512134" y="4810050"/>
            <a:chExt cx="328936" cy="253916"/>
          </a:xfrm>
        </p:grpSpPr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7FAAF191-FD81-D4E5-84BC-FA1045BB5C3E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B089EFCA-4449-5201-D59E-3256E9338EBD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20</a:t>
              </a:r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F326BD82-C41D-A61A-F6B2-DCA433FEFD10}"/>
              </a:ext>
            </a:extLst>
          </p:cNvPr>
          <p:cNvGrpSpPr/>
          <p:nvPr/>
        </p:nvGrpSpPr>
        <p:grpSpPr>
          <a:xfrm>
            <a:off x="8355233" y="3303405"/>
            <a:ext cx="328936" cy="253916"/>
            <a:chOff x="4512134" y="4810050"/>
            <a:chExt cx="328936" cy="253916"/>
          </a:xfrm>
        </p:grpSpPr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D8CDBE64-A4AA-0500-C50A-78582715A780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5E1C78CC-C517-C894-9C41-15CFCF7248BB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22</a:t>
              </a:r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F9B20750-F1DD-26BC-5D12-FE2D04891E4E}"/>
              </a:ext>
            </a:extLst>
          </p:cNvPr>
          <p:cNvGrpSpPr/>
          <p:nvPr/>
        </p:nvGrpSpPr>
        <p:grpSpPr>
          <a:xfrm>
            <a:off x="8322383" y="2799949"/>
            <a:ext cx="328936" cy="253916"/>
            <a:chOff x="4512134" y="4810050"/>
            <a:chExt cx="328936" cy="253916"/>
          </a:xfrm>
        </p:grpSpPr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4127CD56-7C52-5922-C16A-2AC956EC2737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D09800AB-1DE5-02FB-E57A-8394002F72D7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21</a:t>
              </a:r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C44A3CDE-2A58-654A-D1F0-B482D70F49F3}"/>
              </a:ext>
            </a:extLst>
          </p:cNvPr>
          <p:cNvGrpSpPr/>
          <p:nvPr/>
        </p:nvGrpSpPr>
        <p:grpSpPr>
          <a:xfrm>
            <a:off x="9253216" y="2764270"/>
            <a:ext cx="328936" cy="253916"/>
            <a:chOff x="4512134" y="4810050"/>
            <a:chExt cx="328936" cy="253916"/>
          </a:xfrm>
        </p:grpSpPr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F43D84E6-9C5D-12FB-C43F-7813446049EE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74148549-D706-2BCC-3214-14C1579BE82E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A6EA4A71-29B2-A343-053F-53F2D9BBF45C}"/>
              </a:ext>
            </a:extLst>
          </p:cNvPr>
          <p:cNvGrpSpPr/>
          <p:nvPr/>
        </p:nvGrpSpPr>
        <p:grpSpPr>
          <a:xfrm>
            <a:off x="9253216" y="2144443"/>
            <a:ext cx="328936" cy="253916"/>
            <a:chOff x="4512134" y="4810050"/>
            <a:chExt cx="328936" cy="253916"/>
          </a:xfrm>
        </p:grpSpPr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65821D53-66F8-36E7-7684-8FCBAD4B5E1D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13962B3A-6596-66F7-EB2F-A15DF7F96598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24</a:t>
              </a:r>
            </a:p>
          </p:txBody>
        </p:sp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59F35D78-B8A1-4F95-DBBC-D60A7627088B}"/>
              </a:ext>
            </a:extLst>
          </p:cNvPr>
          <p:cNvGrpSpPr/>
          <p:nvPr/>
        </p:nvGrpSpPr>
        <p:grpSpPr>
          <a:xfrm>
            <a:off x="9925809" y="3040890"/>
            <a:ext cx="328936" cy="253916"/>
            <a:chOff x="4512134" y="4810050"/>
            <a:chExt cx="328936" cy="253916"/>
          </a:xfrm>
        </p:grpSpPr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E1F9637B-A35F-FDD1-E031-A4AEBDC40074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666C32DC-A5A6-AA85-916B-606C336B6E7B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26</a:t>
              </a: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CE3DA2D2-2EF5-6556-ED8B-7D76E4E11960}"/>
              </a:ext>
            </a:extLst>
          </p:cNvPr>
          <p:cNvGrpSpPr/>
          <p:nvPr/>
        </p:nvGrpSpPr>
        <p:grpSpPr>
          <a:xfrm>
            <a:off x="9958659" y="2254226"/>
            <a:ext cx="328936" cy="253916"/>
            <a:chOff x="4512134" y="4810050"/>
            <a:chExt cx="328936" cy="253916"/>
          </a:xfrm>
        </p:grpSpPr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BA1879A3-39D0-995E-8B95-F54F188D8D2C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4F69ACAC-775A-E3C6-EF68-3BF693824703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25</a:t>
              </a:r>
            </a:p>
          </p:txBody>
        </p:sp>
      </p:grp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035D907A-2447-B85C-E6DB-04E3CA1CE9D8}"/>
              </a:ext>
            </a:extLst>
          </p:cNvPr>
          <p:cNvGrpSpPr/>
          <p:nvPr/>
        </p:nvGrpSpPr>
        <p:grpSpPr>
          <a:xfrm>
            <a:off x="10985073" y="3060452"/>
            <a:ext cx="328936" cy="253916"/>
            <a:chOff x="4512134" y="4810050"/>
            <a:chExt cx="328936" cy="253916"/>
          </a:xfrm>
        </p:grpSpPr>
        <p:sp>
          <p:nvSpPr>
            <p:cNvPr id="57" name="Elipse 56">
              <a:extLst>
                <a:ext uri="{FF2B5EF4-FFF2-40B4-BE49-F238E27FC236}">
                  <a16:creationId xmlns:a16="http://schemas.microsoft.com/office/drawing/2014/main" id="{63DF8B51-DF93-734D-1889-25552AE67E01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5A52067C-BB6E-1B8A-5CEE-66631DDEABAF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27</a:t>
              </a:r>
            </a:p>
          </p:txBody>
        </p:sp>
      </p:grp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5E681626-6034-30BA-133C-87BD8B39503B}"/>
              </a:ext>
            </a:extLst>
          </p:cNvPr>
          <p:cNvGrpSpPr/>
          <p:nvPr/>
        </p:nvGrpSpPr>
        <p:grpSpPr>
          <a:xfrm>
            <a:off x="11017923" y="2367909"/>
            <a:ext cx="328936" cy="253916"/>
            <a:chOff x="4512134" y="4810050"/>
            <a:chExt cx="328936" cy="253916"/>
          </a:xfrm>
        </p:grpSpPr>
        <p:sp>
          <p:nvSpPr>
            <p:cNvPr id="60" name="Elipse 59">
              <a:extLst>
                <a:ext uri="{FF2B5EF4-FFF2-40B4-BE49-F238E27FC236}">
                  <a16:creationId xmlns:a16="http://schemas.microsoft.com/office/drawing/2014/main" id="{722EFB30-3136-ED82-C9DE-C05978A33F87}"/>
                </a:ext>
              </a:extLst>
            </p:cNvPr>
            <p:cNvSpPr/>
            <p:nvPr/>
          </p:nvSpPr>
          <p:spPr>
            <a:xfrm>
              <a:off x="4544984" y="4822376"/>
              <a:ext cx="263236" cy="2373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800" b="1" dirty="0"/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F90ACEDF-C08C-D0B0-24B8-FE1BB197F552}"/>
                </a:ext>
              </a:extLst>
            </p:cNvPr>
            <p:cNvSpPr txBox="1"/>
            <p:nvPr/>
          </p:nvSpPr>
          <p:spPr>
            <a:xfrm>
              <a:off x="4512134" y="4810050"/>
              <a:ext cx="32893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>
                  <a:solidFill>
                    <a:schemeClr val="bg1"/>
                  </a:solidFill>
                </a:rPr>
                <a:t>28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5063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1AB75A0B-3F9B-B1FC-1D3F-48CD711D6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825" y="119864"/>
            <a:ext cx="7995359" cy="649495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FDDC7D1D-D0EB-5AED-B91B-4791CC49F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918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400" b="1" dirty="0">
                <a:solidFill>
                  <a:schemeClr val="accent2"/>
                </a:solidFill>
                <a:latin typeface="Montserrat Bold"/>
                <a:sym typeface="Montserrat Bold"/>
              </a:rPr>
              <a:t>PLANTAS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4A16E57-DCE6-2978-7A1C-577DD8691FD3}"/>
              </a:ext>
            </a:extLst>
          </p:cNvPr>
          <p:cNvSpPr txBox="1"/>
          <p:nvPr/>
        </p:nvSpPr>
        <p:spPr>
          <a:xfrm>
            <a:off x="147803" y="6441395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400">
                <a:latin typeface="Abadi Extra Light" panose="020B0204020104020204" pitchFamily="34" charset="0"/>
              </a:defRPr>
            </a:lvl1pPr>
          </a:lstStyle>
          <a:p>
            <a:r>
              <a:rPr lang="pt-BR" b="1" dirty="0">
                <a:highlight>
                  <a:srgbClr val="E97132"/>
                </a:highlight>
              </a:rPr>
              <a:t>IMAGEM PRELIMINAR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91EC849-8D35-29B0-F352-0BD4101D5A7A}"/>
              </a:ext>
            </a:extLst>
          </p:cNvPr>
          <p:cNvSpPr txBox="1"/>
          <p:nvPr/>
        </p:nvSpPr>
        <p:spPr>
          <a:xfrm>
            <a:off x="-15343" y="753702"/>
            <a:ext cx="1212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latin typeface="Abadi Extra Light" panose="020B0204020104020204" pitchFamily="34" charset="0"/>
              </a:rPr>
              <a:t>Finais 08 e 23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E23DC2AB-BCA7-FC8F-AB7C-1EFE7B48E47C}"/>
              </a:ext>
            </a:extLst>
          </p:cNvPr>
          <p:cNvCxnSpPr>
            <a:cxnSpLocks/>
            <a:endCxn id="20" idx="3"/>
          </p:cNvCxnSpPr>
          <p:nvPr/>
        </p:nvCxnSpPr>
        <p:spPr>
          <a:xfrm flipH="1">
            <a:off x="4204749" y="1426454"/>
            <a:ext cx="899027" cy="580420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00893D2-76B5-489D-8B30-2695C4D98363}"/>
              </a:ext>
            </a:extLst>
          </p:cNvPr>
          <p:cNvSpPr txBox="1"/>
          <p:nvPr/>
        </p:nvSpPr>
        <p:spPr>
          <a:xfrm>
            <a:off x="2397087" y="1683708"/>
            <a:ext cx="1807662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badi Extra Light" panose="020B0204020104020204" pitchFamily="34" charset="0"/>
              </a:rPr>
              <a:t>Ponto elétrico para lavadora de roupas ou grill nos terraços</a:t>
            </a:r>
            <a:endParaRPr lang="pt-BR" sz="1200" b="1" dirty="0">
              <a:latin typeface="Abadi Extra Light" panose="020B020402010402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AADD62E-3AC6-141F-506C-AD071798A0FE}"/>
              </a:ext>
            </a:extLst>
          </p:cNvPr>
          <p:cNvSpPr txBox="1"/>
          <p:nvPr/>
        </p:nvSpPr>
        <p:spPr>
          <a:xfrm>
            <a:off x="9394820" y="173747"/>
            <a:ext cx="2606679" cy="27699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laminado entregue nos dormitórios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17819AF-6F50-C58F-00B8-73ABEE898AE1}"/>
              </a:ext>
            </a:extLst>
          </p:cNvPr>
          <p:cNvSpPr txBox="1"/>
          <p:nvPr/>
        </p:nvSpPr>
        <p:spPr>
          <a:xfrm>
            <a:off x="5652707" y="19285"/>
            <a:ext cx="2226258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do terraço entregue revestido em cerâmica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A9668B5-5D8F-CB7D-71FC-66D667C20A1E}"/>
              </a:ext>
            </a:extLst>
          </p:cNvPr>
          <p:cNvSpPr txBox="1"/>
          <p:nvPr/>
        </p:nvSpPr>
        <p:spPr>
          <a:xfrm>
            <a:off x="7878965" y="6336701"/>
            <a:ext cx="4313035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do banheiro e paredes da área do chuveiro entregues revestidas em cerâmica e impermeabilizados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7B95404-7276-8A6D-A338-78B2A762D186}"/>
              </a:ext>
            </a:extLst>
          </p:cNvPr>
          <p:cNvSpPr txBox="1"/>
          <p:nvPr/>
        </p:nvSpPr>
        <p:spPr>
          <a:xfrm>
            <a:off x="6376606" y="6521367"/>
            <a:ext cx="1191644" cy="27699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Chuveiro elétrico 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D65B1DA-6971-C744-FE65-5E9382FFE3CE}"/>
              </a:ext>
            </a:extLst>
          </p:cNvPr>
          <p:cNvSpPr txBox="1"/>
          <p:nvPr/>
        </p:nvSpPr>
        <p:spPr>
          <a:xfrm>
            <a:off x="2790670" y="2824735"/>
            <a:ext cx="1414079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Gás encanado atendendo o fogão</a:t>
            </a:r>
          </a:p>
        </p:txBody>
      </p: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FF999F7C-41F5-D076-5C2E-AE923BC7C8DF}"/>
              </a:ext>
            </a:extLst>
          </p:cNvPr>
          <p:cNvCxnSpPr>
            <a:cxnSpLocks/>
          </p:cNvCxnSpPr>
          <p:nvPr/>
        </p:nvCxnSpPr>
        <p:spPr>
          <a:xfrm flipH="1">
            <a:off x="4204749" y="3136510"/>
            <a:ext cx="1158878" cy="0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4E47E3D9-8D1D-12FC-773A-D4D321AF7E6E}"/>
              </a:ext>
            </a:extLst>
          </p:cNvPr>
          <p:cNvCxnSpPr>
            <a:cxnSpLocks/>
          </p:cNvCxnSpPr>
          <p:nvPr/>
        </p:nvCxnSpPr>
        <p:spPr>
          <a:xfrm>
            <a:off x="6972428" y="5823432"/>
            <a:ext cx="0" cy="690808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E6D457A7-8FEC-602D-FC9E-68402F6594E6}"/>
              </a:ext>
            </a:extLst>
          </p:cNvPr>
          <p:cNvCxnSpPr>
            <a:cxnSpLocks/>
          </p:cNvCxnSpPr>
          <p:nvPr/>
        </p:nvCxnSpPr>
        <p:spPr>
          <a:xfrm>
            <a:off x="7971567" y="5461904"/>
            <a:ext cx="0" cy="874797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14773715-5E34-C640-B964-A19DA897F8AA}"/>
              </a:ext>
            </a:extLst>
          </p:cNvPr>
          <p:cNvCxnSpPr>
            <a:cxnSpLocks/>
          </p:cNvCxnSpPr>
          <p:nvPr/>
        </p:nvCxnSpPr>
        <p:spPr>
          <a:xfrm flipV="1">
            <a:off x="10922519" y="450746"/>
            <a:ext cx="0" cy="2685764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09ADC10E-7400-9DC0-2630-F8223EEB3281}"/>
              </a:ext>
            </a:extLst>
          </p:cNvPr>
          <p:cNvCxnSpPr>
            <a:cxnSpLocks/>
          </p:cNvCxnSpPr>
          <p:nvPr/>
        </p:nvCxnSpPr>
        <p:spPr>
          <a:xfrm flipV="1">
            <a:off x="6765836" y="480950"/>
            <a:ext cx="0" cy="647254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Elipse 12">
            <a:extLst>
              <a:ext uri="{FF2B5EF4-FFF2-40B4-BE49-F238E27FC236}">
                <a16:creationId xmlns:a16="http://schemas.microsoft.com/office/drawing/2014/main" id="{E1FB574B-06E6-7607-1963-0BB4CC5DA57E}"/>
              </a:ext>
            </a:extLst>
          </p:cNvPr>
          <p:cNvSpPr/>
          <p:nvPr/>
        </p:nvSpPr>
        <p:spPr>
          <a:xfrm>
            <a:off x="147803" y="1313645"/>
            <a:ext cx="753897" cy="73866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HIS 2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C250A52F-4F47-2E95-4AB0-AD509259C68C}"/>
              </a:ext>
            </a:extLst>
          </p:cNvPr>
          <p:cNvSpPr/>
          <p:nvPr/>
        </p:nvSpPr>
        <p:spPr>
          <a:xfrm>
            <a:off x="161021" y="2148026"/>
            <a:ext cx="753897" cy="7386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R2V</a:t>
            </a:r>
          </a:p>
        </p:txBody>
      </p:sp>
    </p:spTree>
    <p:extLst>
      <p:ext uri="{BB962C8B-B14F-4D97-AF65-F5344CB8AC3E}">
        <p14:creationId xmlns:p14="http://schemas.microsoft.com/office/powerpoint/2010/main" val="3854908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F8A44-DC3E-2B5E-C470-D0D9EEAC7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BDD4DE7A-29D2-4AC4-D33A-1FE74182C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851" y="667646"/>
            <a:ext cx="5862617" cy="6121399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664384B7-39F2-6617-BB39-12588E25A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918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400" b="1" dirty="0">
                <a:solidFill>
                  <a:schemeClr val="accent2"/>
                </a:solidFill>
                <a:latin typeface="Montserrat Bold"/>
                <a:sym typeface="Montserrat Bold"/>
              </a:rPr>
              <a:t>PLANTAS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89F9952-7B24-9606-6302-0C6287D71B4E}"/>
              </a:ext>
            </a:extLst>
          </p:cNvPr>
          <p:cNvSpPr txBox="1"/>
          <p:nvPr/>
        </p:nvSpPr>
        <p:spPr>
          <a:xfrm>
            <a:off x="147803" y="6441395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400" b="1">
                <a:highlight>
                  <a:srgbClr val="E97132"/>
                </a:highlight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IMAGEM PRELIMINAR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061A9FB-D68A-F13C-B5AE-BDFD944E940C}"/>
              </a:ext>
            </a:extLst>
          </p:cNvPr>
          <p:cNvSpPr txBox="1"/>
          <p:nvPr/>
        </p:nvSpPr>
        <p:spPr>
          <a:xfrm>
            <a:off x="71048" y="767796"/>
            <a:ext cx="2646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400">
                <a:latin typeface="Abadi Extra Light" panose="020B0204020104020204" pitchFamily="34" charset="0"/>
              </a:defRPr>
            </a:lvl1pPr>
          </a:lstStyle>
          <a:p>
            <a:r>
              <a:rPr lang="pt-BR" b="1" dirty="0"/>
              <a:t>Finais 02, 06, 10, 14, 21, 25 e 27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470D214-4185-D0F1-DFB3-1E1ECB9FF3E8}"/>
              </a:ext>
            </a:extLst>
          </p:cNvPr>
          <p:cNvSpPr txBox="1"/>
          <p:nvPr/>
        </p:nvSpPr>
        <p:spPr>
          <a:xfrm>
            <a:off x="10213468" y="3084269"/>
            <a:ext cx="1594452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laminado entregue nos dormitórios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77E7FF5-E7FF-AF8A-60E8-89BADC88D1E7}"/>
              </a:ext>
            </a:extLst>
          </p:cNvPr>
          <p:cNvSpPr txBox="1"/>
          <p:nvPr/>
        </p:nvSpPr>
        <p:spPr>
          <a:xfrm>
            <a:off x="4574811" y="301468"/>
            <a:ext cx="2226258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do terraço entregue revestido em cerâmica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4CCDD74-FF2A-FBF3-37EB-983246849080}"/>
              </a:ext>
            </a:extLst>
          </p:cNvPr>
          <p:cNvSpPr txBox="1"/>
          <p:nvPr/>
        </p:nvSpPr>
        <p:spPr>
          <a:xfrm>
            <a:off x="7442200" y="6088063"/>
            <a:ext cx="4601997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do banheiro e paredes da área do chuveiro entregues revestidas em cerâmica e impermeabilizados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99CFDBA-B480-F9BE-AD83-96CA4585AF6F}"/>
              </a:ext>
            </a:extLst>
          </p:cNvPr>
          <p:cNvSpPr txBox="1"/>
          <p:nvPr/>
        </p:nvSpPr>
        <p:spPr>
          <a:xfrm>
            <a:off x="10435903" y="5282703"/>
            <a:ext cx="1191644" cy="27699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Chuveiro elétrico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64817EF-A6B4-1575-E13C-800E69EC1CB8}"/>
              </a:ext>
            </a:extLst>
          </p:cNvPr>
          <p:cNvSpPr txBox="1"/>
          <p:nvPr/>
        </p:nvSpPr>
        <p:spPr>
          <a:xfrm>
            <a:off x="2508891" y="5395193"/>
            <a:ext cx="1414079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Gás encanado atendendo o fogão</a:t>
            </a:r>
          </a:p>
        </p:txBody>
      </p: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34F0091F-A0CA-6483-C2A8-89F086971461}"/>
              </a:ext>
            </a:extLst>
          </p:cNvPr>
          <p:cNvCxnSpPr>
            <a:cxnSpLocks/>
          </p:cNvCxnSpPr>
          <p:nvPr/>
        </p:nvCxnSpPr>
        <p:spPr>
          <a:xfrm flipH="1">
            <a:off x="3922970" y="5633744"/>
            <a:ext cx="1158878" cy="0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5E2BF544-BCFC-A181-A00F-6CED2B2DC910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9271000" y="5043386"/>
            <a:ext cx="1164903" cy="377817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73A376FB-99A5-A4B0-CE91-A933E4F47299}"/>
              </a:ext>
            </a:extLst>
          </p:cNvPr>
          <p:cNvCxnSpPr>
            <a:cxnSpLocks/>
          </p:cNvCxnSpPr>
          <p:nvPr/>
        </p:nvCxnSpPr>
        <p:spPr>
          <a:xfrm>
            <a:off x="8233910" y="4521618"/>
            <a:ext cx="0" cy="1566445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AE709B19-A816-46D6-F785-1A5EA6A74C8B}"/>
              </a:ext>
            </a:extLst>
          </p:cNvPr>
          <p:cNvCxnSpPr>
            <a:cxnSpLocks/>
          </p:cNvCxnSpPr>
          <p:nvPr/>
        </p:nvCxnSpPr>
        <p:spPr>
          <a:xfrm>
            <a:off x="9138992" y="3345945"/>
            <a:ext cx="1074476" cy="0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028A992B-C50E-92EA-7E9C-414ED2ECDD83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5687940" y="763133"/>
            <a:ext cx="0" cy="870367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Elipse 11">
            <a:extLst>
              <a:ext uri="{FF2B5EF4-FFF2-40B4-BE49-F238E27FC236}">
                <a16:creationId xmlns:a16="http://schemas.microsoft.com/office/drawing/2014/main" id="{728EA9D9-B810-C8C7-4F0A-A8CA2E199E3D}"/>
              </a:ext>
            </a:extLst>
          </p:cNvPr>
          <p:cNvSpPr/>
          <p:nvPr/>
        </p:nvSpPr>
        <p:spPr>
          <a:xfrm>
            <a:off x="147803" y="1313645"/>
            <a:ext cx="753897" cy="73866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HIS 2</a:t>
            </a:r>
          </a:p>
        </p:txBody>
      </p:sp>
    </p:spTree>
    <p:extLst>
      <p:ext uri="{BB962C8B-B14F-4D97-AF65-F5344CB8AC3E}">
        <p14:creationId xmlns:p14="http://schemas.microsoft.com/office/powerpoint/2010/main" val="1143584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453F9-79ED-C670-4B23-34B110B4B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F09ED0DF-E285-361E-583F-2857B38A7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160" y="28654"/>
            <a:ext cx="5208590" cy="670469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3201BAB0-E0DD-FF95-AD58-00473955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918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400" b="1" dirty="0">
                <a:solidFill>
                  <a:schemeClr val="accent2"/>
                </a:solidFill>
                <a:latin typeface="Montserrat Bold"/>
                <a:sym typeface="Montserrat Bold"/>
              </a:rPr>
              <a:t>Plantas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02204C6-5B0C-9C23-051F-85EA91FC76F3}"/>
              </a:ext>
            </a:extLst>
          </p:cNvPr>
          <p:cNvSpPr txBox="1"/>
          <p:nvPr/>
        </p:nvSpPr>
        <p:spPr>
          <a:xfrm>
            <a:off x="8483750" y="3207875"/>
            <a:ext cx="2226258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laminado entregue no dormitório e na cozinha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6649FD8B-16F4-505C-8CEF-27DB393C047E}"/>
              </a:ext>
            </a:extLst>
          </p:cNvPr>
          <p:cNvCxnSpPr>
            <a:cxnSpLocks/>
          </p:cNvCxnSpPr>
          <p:nvPr/>
        </p:nvCxnSpPr>
        <p:spPr>
          <a:xfrm>
            <a:off x="7409274" y="3429000"/>
            <a:ext cx="1074476" cy="0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5F956F4-2D69-01D3-5AF2-F4DE56EB54A1}"/>
              </a:ext>
            </a:extLst>
          </p:cNvPr>
          <p:cNvSpPr txBox="1"/>
          <p:nvPr/>
        </p:nvSpPr>
        <p:spPr>
          <a:xfrm>
            <a:off x="8483750" y="4059069"/>
            <a:ext cx="3492349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do banheiro e paredes da área do chuveiro entregues revestidas em cerâmica e impermeabilizados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3BD0A20-C2CC-B4B0-B2B7-A2DB99F45B72}"/>
              </a:ext>
            </a:extLst>
          </p:cNvPr>
          <p:cNvSpPr txBox="1"/>
          <p:nvPr/>
        </p:nvSpPr>
        <p:spPr>
          <a:xfrm>
            <a:off x="8747610" y="5233032"/>
            <a:ext cx="1191644" cy="27699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Chuveiro elétrico 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B21206B3-7834-16B0-3ECD-80E8957D2579}"/>
              </a:ext>
            </a:extLst>
          </p:cNvPr>
          <p:cNvCxnSpPr>
            <a:cxnSpLocks/>
          </p:cNvCxnSpPr>
          <p:nvPr/>
        </p:nvCxnSpPr>
        <p:spPr>
          <a:xfrm>
            <a:off x="7409274" y="5371532"/>
            <a:ext cx="1338336" cy="0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833D8AB7-EFD5-63A8-AD79-6ECAC1BA9234}"/>
              </a:ext>
            </a:extLst>
          </p:cNvPr>
          <p:cNvCxnSpPr>
            <a:cxnSpLocks/>
          </p:cNvCxnSpPr>
          <p:nvPr/>
        </p:nvCxnSpPr>
        <p:spPr>
          <a:xfrm>
            <a:off x="7427514" y="4289902"/>
            <a:ext cx="1056236" cy="0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Elipse 7">
            <a:extLst>
              <a:ext uri="{FF2B5EF4-FFF2-40B4-BE49-F238E27FC236}">
                <a16:creationId xmlns:a16="http://schemas.microsoft.com/office/drawing/2014/main" id="{3E4FDD47-3DE6-EA93-BD0D-E0DD33398D39}"/>
              </a:ext>
            </a:extLst>
          </p:cNvPr>
          <p:cNvSpPr/>
          <p:nvPr/>
        </p:nvSpPr>
        <p:spPr>
          <a:xfrm>
            <a:off x="162895" y="1263326"/>
            <a:ext cx="753897" cy="73866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R2V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88DCC4C-9F1A-597E-A172-3E579124FD37}"/>
              </a:ext>
            </a:extLst>
          </p:cNvPr>
          <p:cNvSpPr txBox="1"/>
          <p:nvPr/>
        </p:nvSpPr>
        <p:spPr>
          <a:xfrm>
            <a:off x="147803" y="6441395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400" b="1">
                <a:highlight>
                  <a:srgbClr val="E97132"/>
                </a:highlight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IMAGEM PRELIMINAR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1C25F09-F353-C301-57D8-B91D3CF9306E}"/>
              </a:ext>
            </a:extLst>
          </p:cNvPr>
          <p:cNvSpPr txBox="1"/>
          <p:nvPr/>
        </p:nvSpPr>
        <p:spPr>
          <a:xfrm>
            <a:off x="71048" y="767796"/>
            <a:ext cx="1691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400">
                <a:latin typeface="Abadi Extra Light" panose="020B0204020104020204" pitchFamily="34" charset="0"/>
              </a:defRPr>
            </a:lvl1pPr>
          </a:lstStyle>
          <a:p>
            <a:r>
              <a:rPr lang="pt-BR" b="1" dirty="0"/>
              <a:t>Finais 04, 12, 18, 28</a:t>
            </a:r>
          </a:p>
        </p:txBody>
      </p:sp>
    </p:spTree>
    <p:extLst>
      <p:ext uri="{BB962C8B-B14F-4D97-AF65-F5344CB8AC3E}">
        <p14:creationId xmlns:p14="http://schemas.microsoft.com/office/powerpoint/2010/main" val="264762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C4A55-DC82-A4AD-C28B-2C8B9161A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2C9321FF-1C99-9429-EE73-8CFBF8F4E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96" y="323850"/>
            <a:ext cx="7411007" cy="59817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588DA475-433C-E9CE-6025-584BC547F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918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400" b="1" dirty="0">
                <a:solidFill>
                  <a:schemeClr val="accent2"/>
                </a:solidFill>
                <a:latin typeface="Montserrat Bold"/>
                <a:sym typeface="Montserrat Bold"/>
              </a:rPr>
              <a:t>Plantas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D7F7F1B-B263-5769-4E56-3E870A1C00F9}"/>
              </a:ext>
            </a:extLst>
          </p:cNvPr>
          <p:cNvSpPr/>
          <p:nvPr/>
        </p:nvSpPr>
        <p:spPr>
          <a:xfrm>
            <a:off x="147803" y="1313645"/>
            <a:ext cx="753897" cy="73866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HIS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E2C31B1-BBE2-A610-0919-265E44D478E8}"/>
              </a:ext>
            </a:extLst>
          </p:cNvPr>
          <p:cNvSpPr txBox="1"/>
          <p:nvPr/>
        </p:nvSpPr>
        <p:spPr>
          <a:xfrm>
            <a:off x="71048" y="767796"/>
            <a:ext cx="1212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400">
                <a:latin typeface="Abadi Extra Light" panose="020B0204020104020204" pitchFamily="34" charset="0"/>
              </a:defRPr>
            </a:lvl1pPr>
          </a:lstStyle>
          <a:p>
            <a:r>
              <a:rPr lang="pt-BR" b="1" dirty="0"/>
              <a:t>Finais 16 e 30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BF95424-51DA-7B27-1CF5-6142E0FB2AAA}"/>
              </a:ext>
            </a:extLst>
          </p:cNvPr>
          <p:cNvSpPr txBox="1"/>
          <p:nvPr/>
        </p:nvSpPr>
        <p:spPr>
          <a:xfrm>
            <a:off x="147803" y="6441395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400" b="1">
                <a:highlight>
                  <a:srgbClr val="E97132"/>
                </a:highlight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IMAGEM PRELIMINAR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23F05B5-078F-C749-24CC-D8BC9766DE03}"/>
              </a:ext>
            </a:extLst>
          </p:cNvPr>
          <p:cNvSpPr txBox="1"/>
          <p:nvPr/>
        </p:nvSpPr>
        <p:spPr>
          <a:xfrm>
            <a:off x="10515599" y="3321986"/>
            <a:ext cx="1444815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laminado entregue nos dormitórios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721372E-85A4-46D7-9022-A031E4D34C29}"/>
              </a:ext>
            </a:extLst>
          </p:cNvPr>
          <p:cNvSpPr txBox="1"/>
          <p:nvPr/>
        </p:nvSpPr>
        <p:spPr>
          <a:xfrm>
            <a:off x="3965211" y="322959"/>
            <a:ext cx="2226258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do terraço entregue revestido em cerâmica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7BF9AA7-F743-ED5C-CE85-9E42005E3C45}"/>
              </a:ext>
            </a:extLst>
          </p:cNvPr>
          <p:cNvSpPr txBox="1"/>
          <p:nvPr/>
        </p:nvSpPr>
        <p:spPr>
          <a:xfrm>
            <a:off x="8153402" y="6085008"/>
            <a:ext cx="3890795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Piso do banheiro e paredes da área do chuveiro entregues revestidas em cerâmica e impermeabilizados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A078520-C4A0-1C76-B17A-35038EA38C0E}"/>
              </a:ext>
            </a:extLst>
          </p:cNvPr>
          <p:cNvSpPr txBox="1"/>
          <p:nvPr/>
        </p:nvSpPr>
        <p:spPr>
          <a:xfrm>
            <a:off x="10768771" y="5314411"/>
            <a:ext cx="1191644" cy="27699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Chuveiro elétrico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4803F59-2FF5-D8B0-623C-50CFBC61DFD2}"/>
              </a:ext>
            </a:extLst>
          </p:cNvPr>
          <p:cNvSpPr txBox="1"/>
          <p:nvPr/>
        </p:nvSpPr>
        <p:spPr>
          <a:xfrm>
            <a:off x="2184540" y="3545100"/>
            <a:ext cx="1414079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200">
                <a:latin typeface="Abadi Extra Light" panose="020B0204020104020204" pitchFamily="34" charset="0"/>
              </a:defRPr>
            </a:lvl1pPr>
          </a:lstStyle>
          <a:p>
            <a:r>
              <a:rPr lang="pt-BR" dirty="0"/>
              <a:t>Gás encanado atendendo o fogão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C59D288F-CC26-7E31-9A5F-248DF38DF611}"/>
              </a:ext>
            </a:extLst>
          </p:cNvPr>
          <p:cNvCxnSpPr>
            <a:cxnSpLocks/>
          </p:cNvCxnSpPr>
          <p:nvPr/>
        </p:nvCxnSpPr>
        <p:spPr>
          <a:xfrm flipH="1">
            <a:off x="3598619" y="3783651"/>
            <a:ext cx="1158878" cy="0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3A0F5409-76F7-5689-C051-C3716E2240F3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9603868" y="5075094"/>
            <a:ext cx="1164903" cy="377817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992647B4-1E05-2BE4-B74B-EF8BBE117083}"/>
              </a:ext>
            </a:extLst>
          </p:cNvPr>
          <p:cNvCxnSpPr>
            <a:cxnSpLocks/>
          </p:cNvCxnSpPr>
          <p:nvPr/>
        </p:nvCxnSpPr>
        <p:spPr>
          <a:xfrm>
            <a:off x="8437110" y="4838700"/>
            <a:ext cx="0" cy="1246308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E6FBB6D5-FEBD-B156-58F7-FDF68D3ED47D}"/>
              </a:ext>
            </a:extLst>
          </p:cNvPr>
          <p:cNvCxnSpPr>
            <a:cxnSpLocks/>
          </p:cNvCxnSpPr>
          <p:nvPr/>
        </p:nvCxnSpPr>
        <p:spPr>
          <a:xfrm>
            <a:off x="8153402" y="3634136"/>
            <a:ext cx="2362197" cy="0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B283454C-3ACF-F052-8E23-5F7923BF469C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5078340" y="784624"/>
            <a:ext cx="0" cy="870367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3A9331BE-E9EE-3678-FC23-EFEE0B1084DC}"/>
              </a:ext>
            </a:extLst>
          </p:cNvPr>
          <p:cNvCxnSpPr>
            <a:cxnSpLocks/>
            <a:endCxn id="23" idx="3"/>
          </p:cNvCxnSpPr>
          <p:nvPr/>
        </p:nvCxnSpPr>
        <p:spPr>
          <a:xfrm flipH="1">
            <a:off x="4017980" y="1854200"/>
            <a:ext cx="582834" cy="1079968"/>
          </a:xfrm>
          <a:prstGeom prst="straightConnector1">
            <a:avLst/>
          </a:prstGeom>
          <a:noFill/>
          <a:ln>
            <a:solidFill>
              <a:schemeClr val="accent2">
                <a:lumMod val="75000"/>
              </a:schemeClr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118E6C8-2D44-2441-B735-B1F7D4B8A774}"/>
              </a:ext>
            </a:extLst>
          </p:cNvPr>
          <p:cNvSpPr txBox="1"/>
          <p:nvPr/>
        </p:nvSpPr>
        <p:spPr>
          <a:xfrm>
            <a:off x="1762537" y="2703335"/>
            <a:ext cx="2255443" cy="46166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badi Extra Light" panose="020B0204020104020204" pitchFamily="34" charset="0"/>
              </a:rPr>
              <a:t>Ponto elétrico para lavadora de roupas ou grill nos terraços</a:t>
            </a:r>
            <a:endParaRPr lang="pt-BR" sz="1200" b="1" dirty="0">
              <a:latin typeface="Abadi Extra Light" panose="020B02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6733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67675CE6DA1714897FB8A731ABD4FDE" ma:contentTypeVersion="14" ma:contentTypeDescription="Crie um novo documento." ma:contentTypeScope="" ma:versionID="97780ad32acc7e253ac748493b6d3230">
  <xsd:schema xmlns:xsd="http://www.w3.org/2001/XMLSchema" xmlns:xs="http://www.w3.org/2001/XMLSchema" xmlns:p="http://schemas.microsoft.com/office/2006/metadata/properties" xmlns:ns2="241dc595-516e-46d4-82d3-b445c139ce6c" xmlns:ns3="916799e6-0839-4588-983d-25f29e8c1e4e" targetNamespace="http://schemas.microsoft.com/office/2006/metadata/properties" ma:root="true" ma:fieldsID="e81aefd538092942d1d281bd4f5ba578" ns2:_="" ns3:_="">
    <xsd:import namespace="241dc595-516e-46d4-82d3-b445c139ce6c"/>
    <xsd:import namespace="916799e6-0839-4588-983d-25f29e8c1e4e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dc595-516e-46d4-82d3-b445c139ce6c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9" nillable="true" ma:displayName="Taxonomy Catch All Column" ma:hidden="true" ma:list="{f0e857ce-e83d-4096-a561-3fd84563b989}" ma:internalName="TaxCatchAll" ma:showField="CatchAllData" ma:web="241dc595-516e-46d4-82d3-b445c139ce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6799e6-0839-4588-983d-25f29e8c1e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Marcações de imagem" ma:readOnly="false" ma:fieldId="{5cf76f15-5ced-4ddc-b409-7134ff3c332f}" ma:taxonomyMulti="true" ma:sspId="99ce8d2e-4fe0-4823-8a2d-39c58ffd7e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6799e6-0839-4588-983d-25f29e8c1e4e">
      <Terms xmlns="http://schemas.microsoft.com/office/infopath/2007/PartnerControls"/>
    </lcf76f155ced4ddcb4097134ff3c332f>
    <TaxCatchAll xmlns="241dc595-516e-46d4-82d3-b445c139ce6c" xsi:nil="true"/>
    <MigrationSourceID xmlns="241dc595-516e-46d4-82d3-b445c139ce6c">1fOkARRAjYQxQ0nYXDyscvwfa_191OteD</MigrationSourceID>
  </documentManagement>
</p:properties>
</file>

<file path=customXml/itemProps1.xml><?xml version="1.0" encoding="utf-8"?>
<ds:datastoreItem xmlns:ds="http://schemas.openxmlformats.org/officeDocument/2006/customXml" ds:itemID="{1EE3262C-85C1-4845-85C6-CE9EDC37FD91}"/>
</file>

<file path=customXml/itemProps2.xml><?xml version="1.0" encoding="utf-8"?>
<ds:datastoreItem xmlns:ds="http://schemas.openxmlformats.org/officeDocument/2006/customXml" ds:itemID="{8612AED2-CAE8-41EA-828D-8AE3B21813CA}"/>
</file>

<file path=customXml/itemProps3.xml><?xml version="1.0" encoding="utf-8"?>
<ds:datastoreItem xmlns:ds="http://schemas.openxmlformats.org/officeDocument/2006/customXml" ds:itemID="{9559D132-5240-40B9-BDAE-822BC7E2F81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</TotalTime>
  <Words>864</Words>
  <Application>Microsoft Office PowerPoint</Application>
  <PresentationFormat>Widescreen</PresentationFormat>
  <Paragraphs>192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Abadi Extra Light</vt:lpstr>
      <vt:lpstr>Aptos</vt:lpstr>
      <vt:lpstr>Aptos Display</vt:lpstr>
      <vt:lpstr>Arial</vt:lpstr>
      <vt:lpstr>Montserrat</vt:lpstr>
      <vt:lpstr>Montserrat Bold</vt:lpstr>
      <vt:lpstr>Tema do Office</vt:lpstr>
      <vt:lpstr>Apresentação do PowerPoint</vt:lpstr>
      <vt:lpstr>BOLOTÁRIO - IMPLANTAÇÃO</vt:lpstr>
      <vt:lpstr>BOLOTÁRIO – 2º SUBSOLO</vt:lpstr>
      <vt:lpstr>BOLOTÁRIO – 4º SUBSOLO</vt:lpstr>
      <vt:lpstr>BOLOTÁRIO – 13º PAVIMENTO (ROOFTOP)</vt:lpstr>
      <vt:lpstr>PLANTAS </vt:lpstr>
      <vt:lpstr>PLANTAS </vt:lpstr>
      <vt:lpstr>Plantas </vt:lpstr>
      <vt:lpstr>Plantas </vt:lpstr>
      <vt:lpstr>Apresentação do PowerPoint</vt:lpstr>
      <vt:lpstr>Apresentação do PowerPoint</vt:lpstr>
      <vt:lpstr>ALTURAS DOS ANDARES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Carmem Baccarin</dc:creator>
  <cp:lastModifiedBy>Carmem Baccarin</cp:lastModifiedBy>
  <cp:revision>7</cp:revision>
  <dcterms:created xsi:type="dcterms:W3CDTF">2025-05-27T19:42:47Z</dcterms:created>
  <dcterms:modified xsi:type="dcterms:W3CDTF">2025-07-23T19:03:08Z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0x010100567675CE6DA1714897FB8A731ABD4FDE</vt:lpwstr>
  </property>
  <property fmtid="{D5CDD505-2E9C-101B-9397-08002B2CF9AE}" pid="3" name="Order">
    <vt:r8>700</vt:r8>
  </property>
</Properties>
</file>